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7BCC64-5C82-47AD-8B31-68825637D18C}" type="datetimeFigureOut">
              <a:rPr lang="en-US" smtClean="0"/>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7D68C-A42C-478B-AB84-437514AAB7D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BCC64-5C82-47AD-8B31-68825637D18C}" type="datetimeFigureOut">
              <a:rPr lang="en-US" smtClean="0"/>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7D68C-A42C-478B-AB84-437514AAB7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BCC64-5C82-47AD-8B31-68825637D18C}" type="datetimeFigureOut">
              <a:rPr lang="en-US" smtClean="0"/>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7D68C-A42C-478B-AB84-437514AAB7D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BCC64-5C82-47AD-8B31-68825637D18C}" type="datetimeFigureOut">
              <a:rPr lang="en-US" smtClean="0"/>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7D68C-A42C-478B-AB84-437514AAB7D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7BCC64-5C82-47AD-8B31-68825637D18C}" type="datetimeFigureOut">
              <a:rPr lang="en-US" smtClean="0"/>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7D68C-A42C-478B-AB84-437514AAB7D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7BCC64-5C82-47AD-8B31-68825637D18C}" type="datetimeFigureOut">
              <a:rPr lang="en-US" smtClean="0"/>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7D68C-A42C-478B-AB84-437514AAB7D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7BCC64-5C82-47AD-8B31-68825637D18C}" type="datetimeFigureOut">
              <a:rPr lang="en-US" smtClean="0"/>
              <a:t>4/1/2013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C7D68C-A42C-478B-AB84-437514AAB7D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7BCC64-5C82-47AD-8B31-68825637D18C}" type="datetimeFigureOut">
              <a:rPr lang="en-US" smtClean="0"/>
              <a:t>4/1/2013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C7D68C-A42C-478B-AB84-437514AAB7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BCC64-5C82-47AD-8B31-68825637D18C}" type="datetimeFigureOut">
              <a:rPr lang="en-US" smtClean="0"/>
              <a:t>4/1/2013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C7D68C-A42C-478B-AB84-437514AAB7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BCC64-5C82-47AD-8B31-68825637D18C}" type="datetimeFigureOut">
              <a:rPr lang="en-US" smtClean="0"/>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7D68C-A42C-478B-AB84-437514AAB7D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BCC64-5C82-47AD-8B31-68825637D18C}" type="datetimeFigureOut">
              <a:rPr lang="en-US" smtClean="0"/>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7D68C-A42C-478B-AB84-437514AAB7D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BCC64-5C82-47AD-8B31-68825637D18C}" type="datetimeFigureOut">
              <a:rPr lang="en-US" smtClean="0"/>
              <a:t>4/1/2013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C7D68C-A42C-478B-AB84-437514AAB7D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realmagick.com/" TargetMode="External"/><Relationship Id="rId7" Type="http://schemas.openxmlformats.org/officeDocument/2006/relationships/hyperlink" Target="http://www.greatcatsoftheworld.wordpress.com/" TargetMode="External"/><Relationship Id="rId2" Type="http://schemas.openxmlformats.org/officeDocument/2006/relationships/hyperlink" Target="http://www.nj.gov/dep/fgw/ensp/pdf/end-thrtened/bobcat.pdf" TargetMode="External"/><Relationship Id="rId1" Type="http://schemas.openxmlformats.org/officeDocument/2006/relationships/slideLayout" Target="../slideLayouts/slideLayout2.xml"/><Relationship Id="rId6" Type="http://schemas.openxmlformats.org/officeDocument/2006/relationships/hyperlink" Target="http://www.animals.nationalgeographic.com/" TargetMode="External"/><Relationship Id="rId5" Type="http://schemas.openxmlformats.org/officeDocument/2006/relationships/hyperlink" Target="http://www.ehow.com/" TargetMode="External"/><Relationship Id="rId4" Type="http://schemas.openxmlformats.org/officeDocument/2006/relationships/hyperlink" Target="http://www.realestatesarasota.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p:txBody>
          <a:bodyPr/>
          <a:lstStyle/>
          <a:p>
            <a:r>
              <a:rPr lang="en-US" dirty="0" smtClean="0"/>
              <a:t>Endangered Bobcats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by Sarah Ismail</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t2.gstatic.com/images?q=tbn:ANd9GcS_WCGaewpl3FvNbuBo6IKUNlC8-Nlft-CG-14SfoxDyRVMGDrm"/>
          <p:cNvPicPr>
            <a:picLocks noChangeAspect="1" noChangeArrowheads="1"/>
          </p:cNvPicPr>
          <p:nvPr/>
        </p:nvPicPr>
        <p:blipFill>
          <a:blip r:embed="rId2" cstate="print">
            <a:lum contrast="-40000"/>
          </a:blip>
          <a:srcRect/>
          <a:stretch>
            <a:fillRect/>
          </a:stretch>
        </p:blipFill>
        <p:spPr bwMode="auto">
          <a:xfrm>
            <a:off x="0" y="0"/>
            <a:ext cx="9144000" cy="6882962"/>
          </a:xfrm>
          <a:prstGeom prst="rect">
            <a:avLst/>
          </a:prstGeom>
          <a:noFill/>
        </p:spPr>
      </p:pic>
      <p:sp>
        <p:nvSpPr>
          <p:cNvPr id="2" name="Title 1"/>
          <p:cNvSpPr>
            <a:spLocks noGrp="1"/>
          </p:cNvSpPr>
          <p:nvPr>
            <p:ph type="title"/>
          </p:nvPr>
        </p:nvSpPr>
        <p:spPr/>
        <p:txBody>
          <a:bodyPr>
            <a:normAutofit fontScale="90000"/>
          </a:bodyPr>
          <a:lstStyle/>
          <a:p>
            <a:r>
              <a:rPr lang="en-US" dirty="0" smtClean="0"/>
              <a:t>What is the height/weight of a bobcat?</a:t>
            </a:r>
            <a:endParaRPr lang="en-US" dirty="0"/>
          </a:p>
        </p:txBody>
      </p:sp>
      <p:sp>
        <p:nvSpPr>
          <p:cNvPr id="3" name="Content Placeholder 2"/>
          <p:cNvSpPr>
            <a:spLocks noGrp="1"/>
          </p:cNvSpPr>
          <p:nvPr>
            <p:ph idx="1"/>
          </p:nvPr>
        </p:nvSpPr>
        <p:spPr/>
        <p:txBody>
          <a:bodyPr>
            <a:normAutofit/>
          </a:bodyPr>
          <a:lstStyle/>
          <a:p>
            <a:r>
              <a:rPr lang="en-US" sz="2800" b="1" dirty="0" smtClean="0">
                <a:latin typeface="Adobe Garamond Pro" pitchFamily="18" charset="0"/>
              </a:rPr>
              <a:t>A </a:t>
            </a:r>
            <a:r>
              <a:rPr lang="en-US" sz="2800" b="1" dirty="0">
                <a:latin typeface="Adobe Garamond Pro" pitchFamily="18" charset="0"/>
              </a:rPr>
              <a:t>bobcat is a medium sized-cat, about two feet </a:t>
            </a:r>
            <a:r>
              <a:rPr lang="en-US" sz="2800" b="1" dirty="0" smtClean="0">
                <a:latin typeface="Adobe Garamond Pro" pitchFamily="18" charset="0"/>
              </a:rPr>
              <a:t>tall </a:t>
            </a:r>
          </a:p>
          <a:p>
            <a:r>
              <a:rPr lang="en-US" sz="2800" b="1" dirty="0">
                <a:latin typeface="Adobe Garamond Pro" pitchFamily="18" charset="0"/>
              </a:rPr>
              <a:t>L</a:t>
            </a:r>
            <a:r>
              <a:rPr lang="en-US" sz="2800" b="1" dirty="0" smtClean="0">
                <a:latin typeface="Adobe Garamond Pro" pitchFamily="18" charset="0"/>
              </a:rPr>
              <a:t>arger </a:t>
            </a:r>
            <a:r>
              <a:rPr lang="en-US" sz="2800" b="1" dirty="0">
                <a:latin typeface="Adobe Garamond Pro" pitchFamily="18" charset="0"/>
              </a:rPr>
              <a:t>than a housecat, but much smaller than a cougar or lion. </a:t>
            </a:r>
            <a:endParaRPr lang="en-US" sz="2800" b="1" dirty="0" smtClean="0">
              <a:latin typeface="Adobe Garamond Pro" pitchFamily="18" charset="0"/>
            </a:endParaRPr>
          </a:p>
          <a:p>
            <a:r>
              <a:rPr lang="en-US" sz="2800" b="1" dirty="0" smtClean="0">
                <a:latin typeface="Adobe Garamond Pro" pitchFamily="18" charset="0"/>
              </a:rPr>
              <a:t>Adult female bobcats </a:t>
            </a:r>
            <a:r>
              <a:rPr lang="en-US" sz="2800" b="1" dirty="0">
                <a:latin typeface="Adobe Garamond Pro" pitchFamily="18" charset="0"/>
              </a:rPr>
              <a:t>in NJ generally weigh between 18 and 25 </a:t>
            </a:r>
            <a:r>
              <a:rPr lang="en-US" sz="2800" b="1" dirty="0" smtClean="0">
                <a:latin typeface="Adobe Garamond Pro" pitchFamily="18" charset="0"/>
              </a:rPr>
              <a:t>lbs. Adult </a:t>
            </a:r>
            <a:r>
              <a:rPr lang="en-US" sz="2800" b="1" dirty="0">
                <a:latin typeface="Adobe Garamond Pro" pitchFamily="18" charset="0"/>
              </a:rPr>
              <a:t>males can weigh as much as 35 lbs.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t3.gstatic.com/images?q=tbn:ANd9GcTv3f8IVePtyHBrcZNYZe3hYfntVS6B_qVCG7gokW3EjAxs815h"/>
          <p:cNvPicPr>
            <a:picLocks noChangeAspect="1" noChangeArrowheads="1"/>
          </p:cNvPicPr>
          <p:nvPr/>
        </p:nvPicPr>
        <p:blipFill>
          <a:blip r:embed="rId2" cstate="print">
            <a:lum contrast="-30000"/>
          </a:blip>
          <a:srcRect/>
          <a:stretch>
            <a:fillRect/>
          </a:stretch>
        </p:blipFill>
        <p:spPr bwMode="auto">
          <a:xfrm>
            <a:off x="0" y="0"/>
            <a:ext cx="9103846" cy="6858000"/>
          </a:xfrm>
          <a:prstGeom prst="rect">
            <a:avLst/>
          </a:prstGeom>
          <a:noFill/>
        </p:spPr>
      </p:pic>
      <p:sp>
        <p:nvSpPr>
          <p:cNvPr id="2" name="Title 1"/>
          <p:cNvSpPr>
            <a:spLocks noGrp="1"/>
          </p:cNvSpPr>
          <p:nvPr>
            <p:ph type="title"/>
          </p:nvPr>
        </p:nvSpPr>
        <p:spPr/>
        <p:txBody>
          <a:bodyPr/>
          <a:lstStyle/>
          <a:p>
            <a:r>
              <a:rPr lang="en-US" dirty="0" smtClean="0"/>
              <a:t>What does a bobcat eat?</a:t>
            </a:r>
            <a:endParaRPr lang="en-US" dirty="0"/>
          </a:p>
        </p:txBody>
      </p:sp>
      <p:sp>
        <p:nvSpPr>
          <p:cNvPr id="3" name="Content Placeholder 2"/>
          <p:cNvSpPr>
            <a:spLocks noGrp="1"/>
          </p:cNvSpPr>
          <p:nvPr>
            <p:ph idx="1"/>
          </p:nvPr>
        </p:nvSpPr>
        <p:spPr/>
        <p:txBody>
          <a:bodyPr>
            <a:normAutofit lnSpcReduction="10000"/>
          </a:bodyPr>
          <a:lstStyle/>
          <a:p>
            <a:r>
              <a:rPr lang="en-US" sz="2800" b="1" dirty="0" smtClean="0">
                <a:latin typeface="Adobe Garamond Pro" pitchFamily="18" charset="0"/>
              </a:rPr>
              <a:t>Bobcats prey on rabbits, mice, squirrels, ground-nesting songbirds, turkeys, and sometimes small sick deer.</a:t>
            </a:r>
          </a:p>
          <a:p>
            <a:r>
              <a:rPr lang="en-US" sz="2800" b="1" dirty="0">
                <a:latin typeface="Adobe Garamond Pro" pitchFamily="18" charset="0"/>
              </a:rPr>
              <a:t>They only eat about 3 pounds of meat at a time, so if they manage to catch a larger animal, they </a:t>
            </a:r>
            <a:r>
              <a:rPr lang="en-US" sz="2800" b="1" dirty="0" smtClean="0">
                <a:latin typeface="Adobe Garamond Pro" pitchFamily="18" charset="0"/>
              </a:rPr>
              <a:t>would </a:t>
            </a:r>
            <a:r>
              <a:rPr lang="en-US" sz="2800" b="1" dirty="0">
                <a:latin typeface="Adobe Garamond Pro" pitchFamily="18" charset="0"/>
              </a:rPr>
              <a:t>drag it to a safe spot, cover it up, and return later to </a:t>
            </a:r>
            <a:r>
              <a:rPr lang="en-US" sz="2800" b="1" dirty="0" smtClean="0">
                <a:latin typeface="Adobe Garamond Pro" pitchFamily="18" charset="0"/>
              </a:rPr>
              <a:t>eat again.</a:t>
            </a:r>
          </a:p>
          <a:p>
            <a:r>
              <a:rPr lang="en-US" sz="2800" b="1" dirty="0" smtClean="0">
                <a:latin typeface="Adobe Garamond Pro" pitchFamily="18" charset="0"/>
              </a:rPr>
              <a:t>They use their senses most in hunting.</a:t>
            </a:r>
          </a:p>
          <a:p>
            <a:r>
              <a:rPr lang="en-US" sz="2800" b="1" dirty="0">
                <a:latin typeface="Adobe Garamond Pro" pitchFamily="18" charset="0"/>
              </a:rPr>
              <a:t>The soft pads on </a:t>
            </a:r>
            <a:r>
              <a:rPr lang="en-US" sz="2800" b="1" dirty="0" smtClean="0">
                <a:latin typeface="Adobe Garamond Pro" pitchFamily="18" charset="0"/>
              </a:rPr>
              <a:t>a bobcat’s </a:t>
            </a:r>
            <a:r>
              <a:rPr lang="en-US" sz="2800" b="1" dirty="0">
                <a:latin typeface="Adobe Garamond Pro" pitchFamily="18" charset="0"/>
              </a:rPr>
              <a:t>feet help them sneak up quietly on their prey. </a:t>
            </a:r>
            <a:r>
              <a:rPr lang="en-US" sz="2800" b="1" dirty="0" smtClean="0">
                <a:latin typeface="Adobe Garamond Pro" pitchFamily="18" charset="0"/>
              </a:rPr>
              <a:t>  </a:t>
            </a:r>
            <a:endParaRPr lang="en-US" sz="2800" b="1" dirty="0">
              <a:latin typeface="Adobe Garamond Pro"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CACBK70X.jpg"/>
          <p:cNvPicPr>
            <a:picLocks noChangeAspect="1"/>
          </p:cNvPicPr>
          <p:nvPr/>
        </p:nvPicPr>
        <p:blipFill>
          <a:blip r:embed="rId2" cstate="print"/>
          <a:stretch>
            <a:fillRect/>
          </a:stretch>
        </p:blipFill>
        <p:spPr>
          <a:xfrm>
            <a:off x="0" y="0"/>
            <a:ext cx="9152327" cy="6858000"/>
          </a:xfrm>
          <a:prstGeom prst="rect">
            <a:avLst/>
          </a:prstGeom>
        </p:spPr>
      </p:pic>
      <p:sp>
        <p:nvSpPr>
          <p:cNvPr id="2" name="Title 1"/>
          <p:cNvSpPr>
            <a:spLocks noGrp="1"/>
          </p:cNvSpPr>
          <p:nvPr>
            <p:ph type="title"/>
          </p:nvPr>
        </p:nvSpPr>
        <p:spPr/>
        <p:txBody>
          <a:bodyPr/>
          <a:lstStyle/>
          <a:p>
            <a:r>
              <a:rPr lang="en-US" dirty="0" smtClean="0"/>
              <a:t>What are a bobcat’s habits?</a:t>
            </a:r>
            <a:endParaRPr lang="en-US" dirty="0"/>
          </a:p>
        </p:txBody>
      </p:sp>
      <p:sp>
        <p:nvSpPr>
          <p:cNvPr id="3" name="Content Placeholder 2"/>
          <p:cNvSpPr>
            <a:spLocks noGrp="1"/>
          </p:cNvSpPr>
          <p:nvPr>
            <p:ph idx="1"/>
          </p:nvPr>
        </p:nvSpPr>
        <p:spPr/>
        <p:txBody>
          <a:bodyPr>
            <a:normAutofit/>
          </a:bodyPr>
          <a:lstStyle/>
          <a:p>
            <a:r>
              <a:rPr lang="en-US" sz="2800" b="1" dirty="0" smtClean="0">
                <a:latin typeface="Adobe Garamond Pro" pitchFamily="18" charset="0"/>
              </a:rPr>
              <a:t>1-6 </a:t>
            </a:r>
            <a:r>
              <a:rPr lang="en-US" sz="2800" b="1" dirty="0">
                <a:latin typeface="Adobe Garamond Pro" pitchFamily="18" charset="0"/>
              </a:rPr>
              <a:t>young </a:t>
            </a:r>
            <a:r>
              <a:rPr lang="en-US" sz="2800" b="1" dirty="0" smtClean="0">
                <a:latin typeface="Adobe Garamond Pro" pitchFamily="18" charset="0"/>
              </a:rPr>
              <a:t>bobcats are </a:t>
            </a:r>
            <a:r>
              <a:rPr lang="en-US" sz="2800" b="1" dirty="0">
                <a:latin typeface="Adobe Garamond Pro" pitchFamily="18" charset="0"/>
              </a:rPr>
              <a:t>born after a gestation period of approximately 60 days. The spotted kittens are weaned </a:t>
            </a:r>
            <a:r>
              <a:rPr lang="en-US" sz="2800" b="1" dirty="0" smtClean="0">
                <a:latin typeface="Adobe Garamond Pro" pitchFamily="18" charset="0"/>
              </a:rPr>
              <a:t>at </a:t>
            </a:r>
            <a:r>
              <a:rPr lang="en-US" sz="2800" b="1" dirty="0">
                <a:latin typeface="Adobe Garamond Pro" pitchFamily="18" charset="0"/>
              </a:rPr>
              <a:t>about 12 weeks. As the kittens are weaned, they begin eating meat that the mother brings back for them. </a:t>
            </a:r>
            <a:endParaRPr lang="en-US" sz="2800" b="1" dirty="0" smtClean="0">
              <a:latin typeface="Adobe Garamond Pro" pitchFamily="18" charset="0"/>
            </a:endParaRPr>
          </a:p>
          <a:p>
            <a:r>
              <a:rPr lang="en-US" sz="2800" b="1" dirty="0" smtClean="0">
                <a:latin typeface="Adobe Garamond Pro" pitchFamily="18" charset="0"/>
              </a:rPr>
              <a:t>Later</a:t>
            </a:r>
            <a:r>
              <a:rPr lang="en-US" sz="2800" b="1" dirty="0">
                <a:latin typeface="Adobe Garamond Pro" pitchFamily="18" charset="0"/>
              </a:rPr>
              <a:t>, she will bring live animals (like mice) back to the den, so the kittens can practice hunting. A bobcat becomes independent of its mother at about 10-12 months of age, and may live 12-13 years in the wild.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sCAOR64JK.jpg"/>
          <p:cNvPicPr>
            <a:picLocks noChangeAspect="1"/>
          </p:cNvPicPr>
          <p:nvPr/>
        </p:nvPicPr>
        <p:blipFill>
          <a:blip r:embed="rId2" cstate="print"/>
          <a:stretch>
            <a:fillRect/>
          </a:stretch>
        </p:blipFill>
        <p:spPr>
          <a:xfrm>
            <a:off x="0" y="0"/>
            <a:ext cx="9144000" cy="6869259"/>
          </a:xfrm>
          <a:prstGeom prst="rect">
            <a:avLst/>
          </a:prstGeom>
        </p:spPr>
      </p:pic>
      <p:sp>
        <p:nvSpPr>
          <p:cNvPr id="2" name="Title 1"/>
          <p:cNvSpPr>
            <a:spLocks noGrp="1"/>
          </p:cNvSpPr>
          <p:nvPr>
            <p:ph type="title"/>
          </p:nvPr>
        </p:nvSpPr>
        <p:spPr/>
        <p:txBody>
          <a:bodyPr/>
          <a:lstStyle/>
          <a:p>
            <a:r>
              <a:rPr lang="en-US" dirty="0" smtClean="0"/>
              <a:t>Where do bobcats like to live?</a:t>
            </a:r>
            <a:endParaRPr lang="en-US" dirty="0"/>
          </a:p>
        </p:txBody>
      </p:sp>
      <p:sp>
        <p:nvSpPr>
          <p:cNvPr id="3" name="Content Placeholder 2"/>
          <p:cNvSpPr>
            <a:spLocks noGrp="1"/>
          </p:cNvSpPr>
          <p:nvPr>
            <p:ph idx="1"/>
          </p:nvPr>
        </p:nvSpPr>
        <p:spPr/>
        <p:txBody>
          <a:bodyPr>
            <a:normAutofit/>
          </a:bodyPr>
          <a:lstStyle/>
          <a:p>
            <a:r>
              <a:rPr lang="en-US" sz="2800" b="1" dirty="0" smtClean="0">
                <a:latin typeface="Adobe Garamond Pro" pitchFamily="18" charset="0"/>
              </a:rPr>
              <a:t>Bobcats like to live in crevices in rocks, under fallen logs, in thick tangles of vegetation or under the root mass of a fallen tree.</a:t>
            </a:r>
          </a:p>
          <a:p>
            <a:r>
              <a:rPr lang="en-US" sz="2800" b="1" dirty="0">
                <a:latin typeface="Adobe Garamond Pro" pitchFamily="18" charset="0"/>
              </a:rPr>
              <a:t>The bobcat is restricted to North America, and is found in coniferous and mixed forest in the north, swamp and coastal areas in and around Florida, and desert and scrubland in the southwestern United States.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sz="2000" dirty="0" smtClean="0">
                <a:latin typeface="Adobe Garamond Pro" pitchFamily="18" charset="0"/>
              </a:rPr>
              <a:t>Information: </a:t>
            </a:r>
            <a:r>
              <a:rPr lang="en-US" sz="2000" dirty="0" smtClean="0">
                <a:latin typeface="Adobe Garamond Pro" pitchFamily="18" charset="0"/>
                <a:hlinkClick r:id="rId2"/>
              </a:rPr>
              <a:t>http://www.nj.gov/dep/fgw/ensp/pdf/end-thrtened/bobcat.pdf</a:t>
            </a:r>
            <a:r>
              <a:rPr lang="en-US" sz="2000" dirty="0" smtClean="0">
                <a:latin typeface="Adobe Garamond Pro" pitchFamily="18" charset="0"/>
              </a:rPr>
              <a:t> </a:t>
            </a:r>
          </a:p>
          <a:p>
            <a:r>
              <a:rPr lang="en-US" sz="2000" dirty="0" smtClean="0">
                <a:latin typeface="Adobe Garamond Pro" pitchFamily="18" charset="0"/>
              </a:rPr>
              <a:t>Title picture:</a:t>
            </a:r>
            <a:r>
              <a:rPr lang="en-US" sz="2000" dirty="0" smtClean="0">
                <a:latin typeface="Adobe Garamond Pro" pitchFamily="18" charset="0"/>
                <a:hlinkClick r:id="rId2"/>
              </a:rPr>
              <a:t> http://www.nj.gov/dep/fgw/ensp/pdf/end-thrtened/bobcat.pdf</a:t>
            </a:r>
            <a:r>
              <a:rPr lang="en-US" sz="2000" dirty="0" smtClean="0">
                <a:latin typeface="Adobe Garamond Pro" pitchFamily="18" charset="0"/>
              </a:rPr>
              <a:t> </a:t>
            </a:r>
          </a:p>
          <a:p>
            <a:r>
              <a:rPr lang="en-US" sz="2000" dirty="0" smtClean="0">
                <a:latin typeface="Adobe Garamond Pro" pitchFamily="18" charset="0"/>
              </a:rPr>
              <a:t>Picture slide 1: </a:t>
            </a:r>
            <a:r>
              <a:rPr lang="en-US" sz="2000" dirty="0" smtClean="0">
                <a:latin typeface="Adobe Garamond Pro" pitchFamily="18" charset="0"/>
                <a:hlinkClick r:id="rId3"/>
              </a:rPr>
              <a:t>http://www.realmagick.com</a:t>
            </a:r>
            <a:r>
              <a:rPr lang="en-US" sz="2000" dirty="0" smtClean="0">
                <a:latin typeface="Adobe Garamond Pro" pitchFamily="18" charset="0"/>
              </a:rPr>
              <a:t> </a:t>
            </a:r>
          </a:p>
          <a:p>
            <a:r>
              <a:rPr lang="en-US" sz="2000" dirty="0" smtClean="0">
                <a:latin typeface="Adobe Garamond Pro" pitchFamily="18" charset="0"/>
              </a:rPr>
              <a:t>Picture slide 2:</a:t>
            </a:r>
            <a:r>
              <a:rPr lang="en-US" sz="2000" dirty="0">
                <a:latin typeface="Adobe Garamond Pro" pitchFamily="18" charset="0"/>
              </a:rPr>
              <a:t> </a:t>
            </a:r>
            <a:r>
              <a:rPr lang="en-US" sz="2000" dirty="0" smtClean="0">
                <a:latin typeface="Adobe Garamond Pro" pitchFamily="18" charset="0"/>
                <a:hlinkClick r:id="rId4"/>
              </a:rPr>
              <a:t>http://www.realestatesarasota.net</a:t>
            </a:r>
            <a:r>
              <a:rPr lang="en-US" sz="2000" dirty="0" smtClean="0">
                <a:latin typeface="Adobe Garamond Pro" pitchFamily="18" charset="0"/>
              </a:rPr>
              <a:t> </a:t>
            </a:r>
          </a:p>
          <a:p>
            <a:r>
              <a:rPr lang="en-US" sz="2000" dirty="0" smtClean="0">
                <a:latin typeface="Adobe Garamond Pro" pitchFamily="18" charset="0"/>
              </a:rPr>
              <a:t>Picture slide 3: </a:t>
            </a:r>
            <a:r>
              <a:rPr lang="en-US" sz="2000" dirty="0" smtClean="0">
                <a:latin typeface="Adobe Garamond Pro" pitchFamily="18" charset="0"/>
                <a:hlinkClick r:id="rId5"/>
              </a:rPr>
              <a:t>http://www.ehow.com</a:t>
            </a:r>
            <a:r>
              <a:rPr lang="en-US" sz="2000" dirty="0" smtClean="0">
                <a:latin typeface="Adobe Garamond Pro" pitchFamily="18" charset="0"/>
              </a:rPr>
              <a:t> </a:t>
            </a:r>
          </a:p>
          <a:p>
            <a:r>
              <a:rPr lang="en-US" sz="2000" dirty="0" smtClean="0">
                <a:latin typeface="Adobe Garamond Pro" pitchFamily="18" charset="0"/>
              </a:rPr>
              <a:t>Picture slide 4: </a:t>
            </a:r>
            <a:r>
              <a:rPr lang="en-US" sz="2000" dirty="0" smtClean="0">
                <a:latin typeface="Adobe Garamond Pro" pitchFamily="18" charset="0"/>
                <a:hlinkClick r:id="rId6"/>
              </a:rPr>
              <a:t>http://www.animals.nationalgeographic.com</a:t>
            </a:r>
            <a:endParaRPr lang="en-US" sz="2000" dirty="0" smtClean="0">
              <a:latin typeface="Adobe Garamond Pro" pitchFamily="18" charset="0"/>
            </a:endParaRPr>
          </a:p>
          <a:p>
            <a:r>
              <a:rPr lang="en-US" sz="2000" dirty="0" smtClean="0">
                <a:latin typeface="Adobe Garamond Pro" pitchFamily="18" charset="0"/>
              </a:rPr>
              <a:t>Picture slide 5: </a:t>
            </a:r>
            <a:r>
              <a:rPr lang="en-US" sz="2000" dirty="0" smtClean="0">
                <a:latin typeface="Adobe Garamond Pro" pitchFamily="18" charset="0"/>
                <a:hlinkClick r:id="rId7"/>
              </a:rPr>
              <a:t>http://www.greatcatsoftheworld.wordpress.com</a:t>
            </a:r>
            <a:endParaRPr lang="en-US" sz="2000" dirty="0" smtClean="0">
              <a:latin typeface="Adobe Garamond Pro" pitchFamily="18" charset="0"/>
            </a:endParaRPr>
          </a:p>
          <a:p>
            <a:endParaRPr lang="en-US" sz="1600" dirty="0" smtClean="0">
              <a:latin typeface="Adobe Garamond Pro" pitchFamily="18" charset="0"/>
            </a:endParaRPr>
          </a:p>
          <a:p>
            <a:endParaRPr lang="en-US" sz="1600" dirty="0">
              <a:latin typeface="Adobe Garamond Pro"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368</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Endangered Bobcats</vt:lpstr>
      <vt:lpstr>What is the height/weight of a bobcat?</vt:lpstr>
      <vt:lpstr>What does a bobcat eat?</vt:lpstr>
      <vt:lpstr>What are a bobcat’s habits?</vt:lpstr>
      <vt:lpstr>Where do bobcats like to live?</vt:lpstr>
      <vt:lpstr>Resources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Endangered Bobcats</dc:title>
  <dc:creator>sarah.ismail</dc:creator>
  <cp:lastModifiedBy>sarah.ismail</cp:lastModifiedBy>
  <cp:revision>4</cp:revision>
  <dcterms:created xsi:type="dcterms:W3CDTF">2013-04-01T13:45:54Z</dcterms:created>
  <dcterms:modified xsi:type="dcterms:W3CDTF">2013-04-01T14:23:23Z</dcterms:modified>
</cp:coreProperties>
</file>